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0"/>
    <p:restoredTop sz="94647"/>
  </p:normalViewPr>
  <p:slideViewPr>
    <p:cSldViewPr snapToGrid="0">
      <p:cViewPr varScale="1">
        <p:scale>
          <a:sx n="118" d="100"/>
          <a:sy n="118" d="100"/>
        </p:scale>
        <p:origin x="208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55E1D6-AEFF-4D82-BC3C-4D13ACD3CB27}" type="doc">
      <dgm:prSet loTypeId="urn:microsoft.com/office/officeart/2005/8/layout/vProcess5" loCatId="process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7B642AA9-E39B-4060-A955-0C80BB0F56CC}">
      <dgm:prSet/>
      <dgm:spPr/>
      <dgm:t>
        <a:bodyPr/>
        <a:lstStyle/>
        <a:p>
          <a:pPr>
            <a:defRPr cap="all"/>
          </a:pPr>
          <a:r>
            <a:rPr lang="en-ZA" dirty="0"/>
            <a:t>After CCT, fraud is prevented before payout.”</a:t>
          </a:r>
          <a:endParaRPr lang="en-US" dirty="0"/>
        </a:p>
      </dgm:t>
    </dgm:pt>
    <dgm:pt modelId="{168D1B78-6431-49FD-9306-59F6872E6AD3}" type="sibTrans" cxnId="{CEA83497-FAB4-4D9C-B307-A5EAF1E6A904}">
      <dgm:prSet/>
      <dgm:spPr/>
      <dgm:t>
        <a:bodyPr/>
        <a:lstStyle/>
        <a:p>
          <a:endParaRPr lang="en-US"/>
        </a:p>
      </dgm:t>
    </dgm:pt>
    <dgm:pt modelId="{01F09D1D-330F-435F-9A40-C4EBFD6C5A6A}" type="parTrans" cxnId="{CEA83497-FAB4-4D9C-B307-A5EAF1E6A904}">
      <dgm:prSet/>
      <dgm:spPr/>
      <dgm:t>
        <a:bodyPr/>
        <a:lstStyle/>
        <a:p>
          <a:endParaRPr lang="en-US"/>
        </a:p>
      </dgm:t>
    </dgm:pt>
    <dgm:pt modelId="{0BADD8C3-85FF-4320-BCB7-B23E009A569E}">
      <dgm:prSet/>
      <dgm:spPr/>
      <dgm:t>
        <a:bodyPr/>
        <a:lstStyle/>
        <a:p>
          <a:pPr>
            <a:defRPr cap="all"/>
          </a:pPr>
          <a:r>
            <a:rPr lang="en-ZA" dirty="0"/>
            <a:t>“Before CCT, fraud is discovered after payout.</a:t>
          </a:r>
          <a:endParaRPr lang="en-US" dirty="0"/>
        </a:p>
      </dgm:t>
    </dgm:pt>
    <dgm:pt modelId="{1EB7551B-2ADA-4255-AE9B-B99E8569A6C4}" type="sibTrans" cxnId="{EC132C89-5815-4D70-841F-5BEBB36EDB1B}">
      <dgm:prSet/>
      <dgm:spPr>
        <a:noFill/>
      </dgm:spPr>
      <dgm:t>
        <a:bodyPr/>
        <a:lstStyle/>
        <a:p>
          <a:endParaRPr lang="en-US"/>
        </a:p>
      </dgm:t>
    </dgm:pt>
    <dgm:pt modelId="{8D58E4FD-2B37-4B7C-AEDF-FD63F4073FAD}" type="parTrans" cxnId="{EC132C89-5815-4D70-841F-5BEBB36EDB1B}">
      <dgm:prSet/>
      <dgm:spPr/>
      <dgm:t>
        <a:bodyPr/>
        <a:lstStyle/>
        <a:p>
          <a:endParaRPr lang="en-US"/>
        </a:p>
      </dgm:t>
    </dgm:pt>
    <dgm:pt modelId="{72E3BB30-4783-254F-B0B0-87695AF50255}" type="pres">
      <dgm:prSet presAssocID="{B855E1D6-AEFF-4D82-BC3C-4D13ACD3CB27}" presName="outerComposite" presStyleCnt="0">
        <dgm:presLayoutVars>
          <dgm:chMax val="5"/>
          <dgm:dir/>
          <dgm:resizeHandles val="exact"/>
        </dgm:presLayoutVars>
      </dgm:prSet>
      <dgm:spPr/>
    </dgm:pt>
    <dgm:pt modelId="{E2F96463-EC52-AB4A-B45A-EE594B624E45}" type="pres">
      <dgm:prSet presAssocID="{B855E1D6-AEFF-4D82-BC3C-4D13ACD3CB27}" presName="dummyMaxCanvas" presStyleCnt="0">
        <dgm:presLayoutVars/>
      </dgm:prSet>
      <dgm:spPr/>
    </dgm:pt>
    <dgm:pt modelId="{9E0290B8-A2C7-BD40-9D33-04A0EB91F971}" type="pres">
      <dgm:prSet presAssocID="{B855E1D6-AEFF-4D82-BC3C-4D13ACD3CB27}" presName="TwoNodes_1" presStyleLbl="node1" presStyleIdx="0" presStyleCnt="2" custLinFactNeighborX="-15467" custLinFactNeighborY="-13803">
        <dgm:presLayoutVars>
          <dgm:bulletEnabled val="1"/>
        </dgm:presLayoutVars>
      </dgm:prSet>
      <dgm:spPr/>
    </dgm:pt>
    <dgm:pt modelId="{3A9A97A9-DCE5-6140-BE7F-7C9E80292E51}" type="pres">
      <dgm:prSet presAssocID="{B855E1D6-AEFF-4D82-BC3C-4D13ACD3CB27}" presName="TwoNodes_2" presStyleLbl="node1" presStyleIdx="1" presStyleCnt="2" custLinFactNeighborX="8160" custLinFactNeighborY="14702">
        <dgm:presLayoutVars>
          <dgm:bulletEnabled val="1"/>
        </dgm:presLayoutVars>
      </dgm:prSet>
      <dgm:spPr/>
    </dgm:pt>
    <dgm:pt modelId="{AABC4D02-8AA8-D84C-A24F-C01FC031D29C}" type="pres">
      <dgm:prSet presAssocID="{B855E1D6-AEFF-4D82-BC3C-4D13ACD3CB27}" presName="TwoConn_1-2" presStyleLbl="fgAccFollowNode1" presStyleIdx="0" presStyleCnt="1" custFlipVert="1" custFlipHor="1" custScaleX="105466" custScaleY="158749">
        <dgm:presLayoutVars>
          <dgm:bulletEnabled val="1"/>
        </dgm:presLayoutVars>
      </dgm:prSet>
      <dgm:spPr/>
    </dgm:pt>
    <dgm:pt modelId="{B87DCC6E-0D38-3E49-AFC4-116C7B07E1E6}" type="pres">
      <dgm:prSet presAssocID="{B855E1D6-AEFF-4D82-BC3C-4D13ACD3CB27}" presName="TwoNodes_1_text" presStyleLbl="node1" presStyleIdx="1" presStyleCnt="2">
        <dgm:presLayoutVars>
          <dgm:bulletEnabled val="1"/>
        </dgm:presLayoutVars>
      </dgm:prSet>
      <dgm:spPr/>
    </dgm:pt>
    <dgm:pt modelId="{DA68254D-AF1D-0D42-A27D-5D405F70856F}" type="pres">
      <dgm:prSet presAssocID="{B855E1D6-AEFF-4D82-BC3C-4D13ACD3CB27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041A315E-0F96-4049-A219-7A4533176B21}" type="presOf" srcId="{0BADD8C3-85FF-4320-BCB7-B23E009A569E}" destId="{9E0290B8-A2C7-BD40-9D33-04A0EB91F971}" srcOrd="0" destOrd="0" presId="urn:microsoft.com/office/officeart/2005/8/layout/vProcess5"/>
    <dgm:cxn modelId="{2FB7C177-C2E5-514E-A6F8-3DAF897110A5}" type="presOf" srcId="{0BADD8C3-85FF-4320-BCB7-B23E009A569E}" destId="{B87DCC6E-0D38-3E49-AFC4-116C7B07E1E6}" srcOrd="1" destOrd="0" presId="urn:microsoft.com/office/officeart/2005/8/layout/vProcess5"/>
    <dgm:cxn modelId="{EC132C89-5815-4D70-841F-5BEBB36EDB1B}" srcId="{B855E1D6-AEFF-4D82-BC3C-4D13ACD3CB27}" destId="{0BADD8C3-85FF-4320-BCB7-B23E009A569E}" srcOrd="0" destOrd="0" parTransId="{8D58E4FD-2B37-4B7C-AEDF-FD63F4073FAD}" sibTransId="{1EB7551B-2ADA-4255-AE9B-B99E8569A6C4}"/>
    <dgm:cxn modelId="{CEA83497-FAB4-4D9C-B307-A5EAF1E6A904}" srcId="{B855E1D6-AEFF-4D82-BC3C-4D13ACD3CB27}" destId="{7B642AA9-E39B-4060-A955-0C80BB0F56CC}" srcOrd="1" destOrd="0" parTransId="{01F09D1D-330F-435F-9A40-C4EBFD6C5A6A}" sibTransId="{168D1B78-6431-49FD-9306-59F6872E6AD3}"/>
    <dgm:cxn modelId="{7C8FB49C-B34F-CF4A-868F-EED05004397C}" type="presOf" srcId="{7B642AA9-E39B-4060-A955-0C80BB0F56CC}" destId="{DA68254D-AF1D-0D42-A27D-5D405F70856F}" srcOrd="1" destOrd="0" presId="urn:microsoft.com/office/officeart/2005/8/layout/vProcess5"/>
    <dgm:cxn modelId="{9987CBC7-37C1-4A43-A5C3-0C33B1D95F2F}" type="presOf" srcId="{1EB7551B-2ADA-4255-AE9B-B99E8569A6C4}" destId="{AABC4D02-8AA8-D84C-A24F-C01FC031D29C}" srcOrd="0" destOrd="0" presId="urn:microsoft.com/office/officeart/2005/8/layout/vProcess5"/>
    <dgm:cxn modelId="{877DD0CC-A5B4-0441-8192-50208F71545B}" type="presOf" srcId="{7B642AA9-E39B-4060-A955-0C80BB0F56CC}" destId="{3A9A97A9-DCE5-6140-BE7F-7C9E80292E51}" srcOrd="0" destOrd="0" presId="urn:microsoft.com/office/officeart/2005/8/layout/vProcess5"/>
    <dgm:cxn modelId="{3A58F4EC-9145-AC40-ABD5-53F27CF6C7A5}" type="presOf" srcId="{B855E1D6-AEFF-4D82-BC3C-4D13ACD3CB27}" destId="{72E3BB30-4783-254F-B0B0-87695AF50255}" srcOrd="0" destOrd="0" presId="urn:microsoft.com/office/officeart/2005/8/layout/vProcess5"/>
    <dgm:cxn modelId="{8D20D958-E08F-8B43-A710-DBA4F0EB0B57}" type="presParOf" srcId="{72E3BB30-4783-254F-B0B0-87695AF50255}" destId="{E2F96463-EC52-AB4A-B45A-EE594B624E45}" srcOrd="0" destOrd="0" presId="urn:microsoft.com/office/officeart/2005/8/layout/vProcess5"/>
    <dgm:cxn modelId="{053D2245-979F-A844-ACD8-D39F5301545D}" type="presParOf" srcId="{72E3BB30-4783-254F-B0B0-87695AF50255}" destId="{9E0290B8-A2C7-BD40-9D33-04A0EB91F971}" srcOrd="1" destOrd="0" presId="urn:microsoft.com/office/officeart/2005/8/layout/vProcess5"/>
    <dgm:cxn modelId="{C4C81468-9C01-7F42-9B82-E89616F2265D}" type="presParOf" srcId="{72E3BB30-4783-254F-B0B0-87695AF50255}" destId="{3A9A97A9-DCE5-6140-BE7F-7C9E80292E51}" srcOrd="2" destOrd="0" presId="urn:microsoft.com/office/officeart/2005/8/layout/vProcess5"/>
    <dgm:cxn modelId="{322D2290-06BB-A745-A093-0D8BEFF0039D}" type="presParOf" srcId="{72E3BB30-4783-254F-B0B0-87695AF50255}" destId="{AABC4D02-8AA8-D84C-A24F-C01FC031D29C}" srcOrd="3" destOrd="0" presId="urn:microsoft.com/office/officeart/2005/8/layout/vProcess5"/>
    <dgm:cxn modelId="{1D9172E0-83B5-CC45-99B4-3B1F92D30C55}" type="presParOf" srcId="{72E3BB30-4783-254F-B0B0-87695AF50255}" destId="{B87DCC6E-0D38-3E49-AFC4-116C7B07E1E6}" srcOrd="4" destOrd="0" presId="urn:microsoft.com/office/officeart/2005/8/layout/vProcess5"/>
    <dgm:cxn modelId="{8425DD16-9114-C242-BA23-F86B92E3C247}" type="presParOf" srcId="{72E3BB30-4783-254F-B0B0-87695AF50255}" destId="{DA68254D-AF1D-0D42-A27D-5D405F70856F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0290B8-A2C7-BD40-9D33-04A0EB91F971}">
      <dsp:nvSpPr>
        <dsp:cNvPr id="0" name=""/>
        <dsp:cNvSpPr/>
      </dsp:nvSpPr>
      <dsp:spPr>
        <a:xfrm>
          <a:off x="0" y="0"/>
          <a:ext cx="8938260" cy="1776994"/>
        </a:xfrm>
        <a:prstGeom prst="roundRect">
          <a:avLst>
            <a:gd name="adj" fmla="val 10000"/>
          </a:avLst>
        </a:prstGeom>
        <a:solidFill>
          <a:schemeClr val="bg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ZA" sz="3400" kern="1200" dirty="0"/>
            <a:t>“Before CCT, fraud is discovered after payout.</a:t>
          </a:r>
          <a:endParaRPr lang="en-US" sz="3400" kern="1200" dirty="0"/>
        </a:p>
      </dsp:txBody>
      <dsp:txXfrm>
        <a:off x="52046" y="52046"/>
        <a:ext cx="7101598" cy="1672902"/>
      </dsp:txXfrm>
    </dsp:sp>
    <dsp:sp modelId="{3A9A97A9-DCE5-6140-BE7F-7C9E80292E51}">
      <dsp:nvSpPr>
        <dsp:cNvPr id="0" name=""/>
        <dsp:cNvSpPr/>
      </dsp:nvSpPr>
      <dsp:spPr>
        <a:xfrm>
          <a:off x="1577340" y="2171881"/>
          <a:ext cx="8938260" cy="1776994"/>
        </a:xfrm>
        <a:prstGeom prst="roundRect">
          <a:avLst>
            <a:gd name="adj" fmla="val 10000"/>
          </a:avLst>
        </a:prstGeom>
        <a:solidFill>
          <a:schemeClr val="bg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ZA" sz="3400" kern="1200" dirty="0"/>
            <a:t>After CCT, fraud is prevented before payout.”</a:t>
          </a:r>
          <a:endParaRPr lang="en-US" sz="3400" kern="1200" dirty="0"/>
        </a:p>
      </dsp:txBody>
      <dsp:txXfrm>
        <a:off x="1629386" y="2223927"/>
        <a:ext cx="6101781" cy="1672902"/>
      </dsp:txXfrm>
    </dsp:sp>
    <dsp:sp modelId="{AABC4D02-8AA8-D84C-A24F-C01FC031D29C}">
      <dsp:nvSpPr>
        <dsp:cNvPr id="0" name=""/>
        <dsp:cNvSpPr/>
      </dsp:nvSpPr>
      <dsp:spPr>
        <a:xfrm flipH="1" flipV="1">
          <a:off x="7751646" y="1057625"/>
          <a:ext cx="1218181" cy="1833624"/>
        </a:xfrm>
        <a:prstGeom prst="downArrow">
          <a:avLst>
            <a:gd name="adj1" fmla="val 55000"/>
            <a:gd name="adj2" fmla="val 45000"/>
          </a:avLst>
        </a:prstGeom>
        <a:noFill/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10800000">
        <a:off x="8025737" y="1359125"/>
        <a:ext cx="669999" cy="15321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06E78-BC3E-91EA-E6EF-8BD56CC63C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F2FB1B-AF8E-694E-914E-AAE650BA1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7F3115-6A03-0A1D-302B-376B0B081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18F69-6350-751C-0460-1966001F5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D871C-FBB2-CAF9-236B-2C877E0A6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208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123AC-2A61-C3E6-0A15-C9B65B394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7D3FCE-0B4F-5C86-715B-BB0D52C57C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79259-9280-99B5-907F-C0BBA0019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AA5A0-DA7F-CEF1-648B-60C71A46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303EA-AD36-4B21-37FB-3864EF3A3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148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A8727C-184B-CFAA-55B3-DE470F5A86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818A80-D438-624B-0A80-81BD30D5A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7364CE-387F-9F03-6AAD-5C0028187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39DD8-799E-7BA1-1622-195CB48F0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9C4E5-B72A-E1C3-3192-80ED883C9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25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7BDD6-B4F6-8C6D-A0B7-3432EC7AD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C45D8-853C-5AE0-C537-8E15C3BF2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87CA5-2730-C6AD-6488-CC672D072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2792B-4CE3-ABFB-AD12-0763A34A1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B6CCB-7A99-BA3A-6554-EF9FEF4ED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80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5548F-DCE4-381A-F1D8-2A13CF49F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08793-E932-012B-30BD-B142FA3A9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37CC5-49B6-5707-CCBB-49AE9A905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B6AEA-56A7-DC7A-1DEA-BBB0CAB3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F2314-4FD5-C3DD-D156-C6558F444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13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B198F-7FEF-6BED-0D4F-4B3963F44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7FB7E-A259-EF8F-ED05-F036E33C07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FB63E6-20E1-9B93-C926-0433C76AB6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405D2B-939C-C8A3-3928-0725888DA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61CC09-8487-A71D-D31D-CFF030E27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670F0-ACB8-8E40-B933-9520F30AA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00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2F214-3E98-A875-FD9E-E1BBE2A58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5D354-104B-4556-5E79-5587292FA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DFEBB-BBCC-9E71-D2C6-026668E432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0D4867-251A-7516-7482-2852AA6369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D33DE6-3639-E61C-B549-C5518451E6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F5E48E-7B8F-0B49-50EE-6F5E1381D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17AC8B-6817-C7D6-AD53-E9F338A89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C7519D-86C0-FA43-1D6C-66B50DF7A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15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1DCA1-1876-0178-0CF9-2A0EE7E94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440D98-804A-7B15-E81C-656ECDC53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9AC65C-AA2A-9FDC-74F8-4A8692D53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A59D49-61E7-E8D2-9E1B-5E3658232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31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C17E64-B250-6A5C-4C33-3220DEC81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E8D61D-6F85-B815-2E0A-DE775EEF7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363251-4A13-A030-4B0B-0C66C0F92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41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9EF1-5034-7638-4D68-BC3EDD8DD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32CB5-C6A1-66AF-4F4C-4A11B39771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A1235-9B11-D83B-B2A1-83387BF80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C9F470-540A-3162-9ED8-6DA831567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B4448A-6FED-A255-5BDA-31760DDBF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20B74-0F4A-A71A-6575-BCE98200F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109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FE625-B2E3-B3C2-60F6-AC38C1DB5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075AC2-A1CA-959F-F456-06D560FA89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C16D2-C654-4D60-66AA-95EC63CA1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6EF4F8-BFCB-F44A-4413-BA4C7E3D7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270CD-7C9F-E953-DE39-3B886B2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F4E8C4-975A-698B-9E59-0F09C0896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711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BEF1B1-4823-11E1-A52A-6EB0E5CD7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3933E3-ABDB-4435-AE13-C8A3395C1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D0A4F-F515-5A78-DFE6-559C6BBEE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FF215C-1242-5F48-A694-76FBE206840E}" type="datetimeFigureOut">
              <a:rPr lang="en-US" smtClean="0"/>
              <a:t>2/9/26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7E762-0E6B-2E4C-782B-2F27FDFB9A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7F8095-FAA2-ACC0-EFC0-090A20EE0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1D57145-B00F-C347-97AD-A40B26B6B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67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E04BE-8E1E-342C-6996-1D50858AEC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en-ZA" sz="6600" cap="all"/>
              <a:t>Claims Centre of Truth</a:t>
            </a:r>
            <a:br>
              <a:rPr lang="en-ZA" sz="6600"/>
            </a:br>
            <a:endParaRPr lang="en-US" sz="66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7FDADC-E4D7-C00E-A4F2-000729796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l"/>
            <a:r>
              <a:rPr lang="en-ZA"/>
              <a:t>Secure access to device claim intelligence</a:t>
            </a:r>
          </a:p>
          <a:p>
            <a:pPr algn="l"/>
            <a:endParaRPr lang="en-US"/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sX0" fmla="*/ 0 w 5410200"/>
              <a:gd name="csY0" fmla="*/ 0 h 18288"/>
              <a:gd name="csX1" fmla="*/ 568071 w 5410200"/>
              <a:gd name="csY1" fmla="*/ 0 h 18288"/>
              <a:gd name="csX2" fmla="*/ 1298448 w 5410200"/>
              <a:gd name="csY2" fmla="*/ 0 h 18288"/>
              <a:gd name="csX3" fmla="*/ 1920621 w 5410200"/>
              <a:gd name="csY3" fmla="*/ 0 h 18288"/>
              <a:gd name="csX4" fmla="*/ 2488692 w 5410200"/>
              <a:gd name="csY4" fmla="*/ 0 h 18288"/>
              <a:gd name="csX5" fmla="*/ 3219069 w 5410200"/>
              <a:gd name="csY5" fmla="*/ 0 h 18288"/>
              <a:gd name="csX6" fmla="*/ 3895344 w 5410200"/>
              <a:gd name="csY6" fmla="*/ 0 h 18288"/>
              <a:gd name="csX7" fmla="*/ 4571619 w 5410200"/>
              <a:gd name="csY7" fmla="*/ 0 h 18288"/>
              <a:gd name="csX8" fmla="*/ 5410200 w 5410200"/>
              <a:gd name="csY8" fmla="*/ 0 h 18288"/>
              <a:gd name="csX9" fmla="*/ 5410200 w 5410200"/>
              <a:gd name="csY9" fmla="*/ 18288 h 18288"/>
              <a:gd name="csX10" fmla="*/ 4842129 w 5410200"/>
              <a:gd name="csY10" fmla="*/ 18288 h 18288"/>
              <a:gd name="csX11" fmla="*/ 4328160 w 5410200"/>
              <a:gd name="csY11" fmla="*/ 18288 h 18288"/>
              <a:gd name="csX12" fmla="*/ 3597783 w 5410200"/>
              <a:gd name="csY12" fmla="*/ 18288 h 18288"/>
              <a:gd name="csX13" fmla="*/ 3029712 w 5410200"/>
              <a:gd name="csY13" fmla="*/ 18288 h 18288"/>
              <a:gd name="csX14" fmla="*/ 2299335 w 5410200"/>
              <a:gd name="csY14" fmla="*/ 18288 h 18288"/>
              <a:gd name="csX15" fmla="*/ 1514856 w 5410200"/>
              <a:gd name="csY15" fmla="*/ 18288 h 18288"/>
              <a:gd name="csX16" fmla="*/ 892683 w 5410200"/>
              <a:gd name="csY16" fmla="*/ 18288 h 18288"/>
              <a:gd name="csX17" fmla="*/ 0 w 5410200"/>
              <a:gd name="csY17" fmla="*/ 18288 h 18288"/>
              <a:gd name="csX18" fmla="*/ 0 w 5410200"/>
              <a:gd name="csY18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414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77BB7D-F0CE-4AC6-2CA0-DEFCC25FC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ZA" sz="5400" b="1" dirty="0"/>
              <a:t>Before CCT</a:t>
            </a:r>
            <a:br>
              <a:rPr lang="en-ZA" sz="5400" b="1" dirty="0"/>
            </a:br>
            <a:endParaRPr lang="en-US" sz="5400" dirty="0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sX0" fmla="*/ 0 w 4480560"/>
              <a:gd name="csY0" fmla="*/ 0 h 18288"/>
              <a:gd name="csX1" fmla="*/ 595274 w 4480560"/>
              <a:gd name="csY1" fmla="*/ 0 h 18288"/>
              <a:gd name="csX2" fmla="*/ 1100938 w 4480560"/>
              <a:gd name="csY2" fmla="*/ 0 h 18288"/>
              <a:gd name="csX3" fmla="*/ 1651406 w 4480560"/>
              <a:gd name="csY3" fmla="*/ 0 h 18288"/>
              <a:gd name="csX4" fmla="*/ 2336292 w 4480560"/>
              <a:gd name="csY4" fmla="*/ 0 h 18288"/>
              <a:gd name="csX5" fmla="*/ 2931566 w 4480560"/>
              <a:gd name="csY5" fmla="*/ 0 h 18288"/>
              <a:gd name="csX6" fmla="*/ 3482035 w 4480560"/>
              <a:gd name="csY6" fmla="*/ 0 h 18288"/>
              <a:gd name="csX7" fmla="*/ 4480560 w 4480560"/>
              <a:gd name="csY7" fmla="*/ 0 h 18288"/>
              <a:gd name="csX8" fmla="*/ 4480560 w 4480560"/>
              <a:gd name="csY8" fmla="*/ 18288 h 18288"/>
              <a:gd name="csX9" fmla="*/ 3840480 w 4480560"/>
              <a:gd name="csY9" fmla="*/ 18288 h 18288"/>
              <a:gd name="csX10" fmla="*/ 3290011 w 4480560"/>
              <a:gd name="csY10" fmla="*/ 18288 h 18288"/>
              <a:gd name="csX11" fmla="*/ 2560320 w 4480560"/>
              <a:gd name="csY11" fmla="*/ 18288 h 18288"/>
              <a:gd name="csX12" fmla="*/ 1965046 w 4480560"/>
              <a:gd name="csY12" fmla="*/ 18288 h 18288"/>
              <a:gd name="csX13" fmla="*/ 1459382 w 4480560"/>
              <a:gd name="csY13" fmla="*/ 18288 h 18288"/>
              <a:gd name="csX14" fmla="*/ 774497 w 4480560"/>
              <a:gd name="csY14" fmla="*/ 18288 h 18288"/>
              <a:gd name="csX15" fmla="*/ 0 w 4480560"/>
              <a:gd name="csY15" fmla="*/ 18288 h 18288"/>
              <a:gd name="csX16" fmla="*/ 0 w 4480560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7B2DB-ED51-2AB4-3306-411E7527F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ZA" sz="1500" b="1"/>
              <a:t>Scenario:</a:t>
            </a:r>
            <a:endParaRPr lang="en-ZA" sz="1500"/>
          </a:p>
          <a:p>
            <a:r>
              <a:rPr lang="en-ZA" sz="1500"/>
              <a:t>Phone stolen in Johannesburg</a:t>
            </a:r>
          </a:p>
          <a:p>
            <a:r>
              <a:rPr lang="en-ZA" sz="1500"/>
              <a:t>Insurer A pays out R15,000</a:t>
            </a:r>
          </a:p>
          <a:p>
            <a:r>
              <a:rPr lang="en-ZA" sz="1500"/>
              <a:t>Device re-enters market</a:t>
            </a:r>
          </a:p>
          <a:p>
            <a:r>
              <a:rPr lang="en-ZA" sz="1500"/>
              <a:t>Policyholder insures device again</a:t>
            </a:r>
          </a:p>
          <a:p>
            <a:r>
              <a:rPr lang="en-ZA" sz="1500"/>
              <a:t>Insurer B pays out another R14,500</a:t>
            </a:r>
          </a:p>
          <a:p>
            <a:pPr marL="0" indent="0">
              <a:buNone/>
            </a:pPr>
            <a:br>
              <a:rPr lang="en-ZA" sz="1500"/>
            </a:br>
            <a:endParaRPr lang="en-ZA" sz="1500"/>
          </a:p>
          <a:p>
            <a:pPr marL="0" indent="0">
              <a:buNone/>
            </a:pPr>
            <a:r>
              <a:rPr lang="en-ZA" sz="1500" b="1"/>
              <a:t>Reality:</a:t>
            </a:r>
            <a:endParaRPr lang="en-ZA" sz="1500"/>
          </a:p>
          <a:p>
            <a:r>
              <a:rPr lang="en-ZA" sz="1500"/>
              <a:t>No shared visibility</a:t>
            </a:r>
          </a:p>
          <a:p>
            <a:r>
              <a:rPr lang="en-ZA" sz="1500"/>
              <a:t>No early warning</a:t>
            </a:r>
          </a:p>
          <a:p>
            <a:r>
              <a:rPr lang="en-ZA" sz="1500"/>
              <a:t>Fraud discovered too late (if at all)</a:t>
            </a:r>
          </a:p>
          <a:p>
            <a:br>
              <a:rPr lang="en-ZA" sz="1500"/>
            </a:br>
            <a:endParaRPr lang="en-ZA" sz="1500"/>
          </a:p>
          <a:p>
            <a:pPr marL="0" indent="0">
              <a:buNone/>
            </a:pPr>
            <a:r>
              <a:rPr lang="en-ZA" sz="1500" b="1"/>
              <a:t>Result:</a:t>
            </a:r>
            <a:endParaRPr lang="en-ZA" sz="1500"/>
          </a:p>
          <a:p>
            <a:r>
              <a:rPr lang="en-ZA" sz="1500"/>
              <a:t>Same device, paid twice. No recovery.</a:t>
            </a:r>
          </a:p>
          <a:p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1972075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7BB485-523F-A903-0A27-8949A05DE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ZA" sz="5400" b="1" dirty="0"/>
              <a:t>After CCT</a:t>
            </a:r>
            <a:br>
              <a:rPr lang="en-ZA" sz="5400" b="1" dirty="0"/>
            </a:br>
            <a:endParaRPr lang="en-US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sX0" fmla="*/ 0 w 4480560"/>
              <a:gd name="csY0" fmla="*/ 0 h 18288"/>
              <a:gd name="csX1" fmla="*/ 595274 w 4480560"/>
              <a:gd name="csY1" fmla="*/ 0 h 18288"/>
              <a:gd name="csX2" fmla="*/ 1100938 w 4480560"/>
              <a:gd name="csY2" fmla="*/ 0 h 18288"/>
              <a:gd name="csX3" fmla="*/ 1651406 w 4480560"/>
              <a:gd name="csY3" fmla="*/ 0 h 18288"/>
              <a:gd name="csX4" fmla="*/ 2336292 w 4480560"/>
              <a:gd name="csY4" fmla="*/ 0 h 18288"/>
              <a:gd name="csX5" fmla="*/ 2931566 w 4480560"/>
              <a:gd name="csY5" fmla="*/ 0 h 18288"/>
              <a:gd name="csX6" fmla="*/ 3482035 w 4480560"/>
              <a:gd name="csY6" fmla="*/ 0 h 18288"/>
              <a:gd name="csX7" fmla="*/ 4480560 w 4480560"/>
              <a:gd name="csY7" fmla="*/ 0 h 18288"/>
              <a:gd name="csX8" fmla="*/ 4480560 w 4480560"/>
              <a:gd name="csY8" fmla="*/ 18288 h 18288"/>
              <a:gd name="csX9" fmla="*/ 3840480 w 4480560"/>
              <a:gd name="csY9" fmla="*/ 18288 h 18288"/>
              <a:gd name="csX10" fmla="*/ 3290011 w 4480560"/>
              <a:gd name="csY10" fmla="*/ 18288 h 18288"/>
              <a:gd name="csX11" fmla="*/ 2560320 w 4480560"/>
              <a:gd name="csY11" fmla="*/ 18288 h 18288"/>
              <a:gd name="csX12" fmla="*/ 1965046 w 4480560"/>
              <a:gd name="csY12" fmla="*/ 18288 h 18288"/>
              <a:gd name="csX13" fmla="*/ 1459382 w 4480560"/>
              <a:gd name="csY13" fmla="*/ 18288 h 18288"/>
              <a:gd name="csX14" fmla="*/ 774497 w 4480560"/>
              <a:gd name="csY14" fmla="*/ 18288 h 18288"/>
              <a:gd name="csX15" fmla="*/ 0 w 4480560"/>
              <a:gd name="csY15" fmla="*/ 18288 h 18288"/>
              <a:gd name="csX16" fmla="*/ 0 w 4480560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B6014-C4A4-CF79-8507-3241B667C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ZA" sz="2200" b="1" dirty="0"/>
              <a:t>Same scenario, different outcome:</a:t>
            </a:r>
            <a:endParaRPr lang="en-ZA" sz="2200" dirty="0"/>
          </a:p>
          <a:p>
            <a:r>
              <a:rPr lang="en-ZA" sz="2200" dirty="0"/>
              <a:t>Insurer A pays claim → event logged</a:t>
            </a:r>
          </a:p>
          <a:p>
            <a:r>
              <a:rPr lang="en-ZA" sz="2200" dirty="0"/>
              <a:t>Device history recorded in CCT</a:t>
            </a:r>
          </a:p>
          <a:p>
            <a:r>
              <a:rPr lang="en-ZA" sz="2200" dirty="0"/>
              <a:t>Same device claimed at Insurer B</a:t>
            </a:r>
          </a:p>
          <a:p>
            <a:r>
              <a:rPr lang="en-ZA" sz="2200" dirty="0"/>
              <a:t>CCT detects prior payout instantly</a:t>
            </a:r>
          </a:p>
          <a:p>
            <a:r>
              <a:rPr lang="en-ZA" sz="2200" dirty="0"/>
              <a:t>Claim flagged as duplicate</a:t>
            </a:r>
          </a:p>
          <a:p>
            <a:r>
              <a:rPr lang="en-ZA" sz="2200" dirty="0"/>
              <a:t>Claim rejected before payment</a:t>
            </a:r>
          </a:p>
          <a:p>
            <a:r>
              <a:rPr lang="en-ZA" sz="2200" dirty="0"/>
              <a:t>Investigation opened automatically</a:t>
            </a:r>
          </a:p>
          <a:p>
            <a:pPr marL="0" indent="0">
              <a:buNone/>
            </a:pPr>
            <a:br>
              <a:rPr lang="en-ZA" sz="2200" dirty="0"/>
            </a:br>
            <a:endParaRPr lang="en-ZA" sz="2200" dirty="0"/>
          </a:p>
          <a:p>
            <a:pPr marL="0" indent="0">
              <a:buNone/>
            </a:pPr>
            <a:r>
              <a:rPr lang="en-ZA" sz="2200" b="1" dirty="0"/>
              <a:t>Result:</a:t>
            </a:r>
            <a:endParaRPr lang="en-ZA" sz="2200" dirty="0"/>
          </a:p>
          <a:p>
            <a:r>
              <a:rPr lang="en-ZA" sz="2200" dirty="0"/>
              <a:t>Fraud stopped. Money never leaves the system.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223419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sX0" fmla="*/ 0 w 10424160"/>
              <a:gd name="csY0" fmla="*/ 0 h 18288"/>
              <a:gd name="csX1" fmla="*/ 903427 w 10424160"/>
              <a:gd name="csY1" fmla="*/ 0 h 18288"/>
              <a:gd name="csX2" fmla="*/ 1389888 w 10424160"/>
              <a:gd name="csY2" fmla="*/ 0 h 18288"/>
              <a:gd name="csX3" fmla="*/ 2189074 w 10424160"/>
              <a:gd name="csY3" fmla="*/ 0 h 18288"/>
              <a:gd name="csX4" fmla="*/ 2675534 w 10424160"/>
              <a:gd name="csY4" fmla="*/ 0 h 18288"/>
              <a:gd name="csX5" fmla="*/ 3370478 w 10424160"/>
              <a:gd name="csY5" fmla="*/ 0 h 18288"/>
              <a:gd name="csX6" fmla="*/ 4169664 w 10424160"/>
              <a:gd name="csY6" fmla="*/ 0 h 18288"/>
              <a:gd name="csX7" fmla="*/ 4551883 w 10424160"/>
              <a:gd name="csY7" fmla="*/ 0 h 18288"/>
              <a:gd name="csX8" fmla="*/ 4934102 w 10424160"/>
              <a:gd name="csY8" fmla="*/ 0 h 18288"/>
              <a:gd name="csX9" fmla="*/ 5837530 w 10424160"/>
              <a:gd name="csY9" fmla="*/ 0 h 18288"/>
              <a:gd name="csX10" fmla="*/ 6532474 w 10424160"/>
              <a:gd name="csY10" fmla="*/ 0 h 18288"/>
              <a:gd name="csX11" fmla="*/ 6914693 w 10424160"/>
              <a:gd name="csY11" fmla="*/ 0 h 18288"/>
              <a:gd name="csX12" fmla="*/ 7609637 w 10424160"/>
              <a:gd name="csY12" fmla="*/ 0 h 18288"/>
              <a:gd name="csX13" fmla="*/ 8513064 w 10424160"/>
              <a:gd name="csY13" fmla="*/ 0 h 18288"/>
              <a:gd name="csX14" fmla="*/ 9103766 w 10424160"/>
              <a:gd name="csY14" fmla="*/ 0 h 18288"/>
              <a:gd name="csX15" fmla="*/ 9694469 w 10424160"/>
              <a:gd name="csY15" fmla="*/ 0 h 18288"/>
              <a:gd name="csX16" fmla="*/ 10424160 w 10424160"/>
              <a:gd name="csY16" fmla="*/ 0 h 18288"/>
              <a:gd name="csX17" fmla="*/ 10424160 w 10424160"/>
              <a:gd name="csY17" fmla="*/ 18288 h 18288"/>
              <a:gd name="csX18" fmla="*/ 9729216 w 10424160"/>
              <a:gd name="csY18" fmla="*/ 18288 h 18288"/>
              <a:gd name="csX19" fmla="*/ 8930030 w 10424160"/>
              <a:gd name="csY19" fmla="*/ 18288 h 18288"/>
              <a:gd name="csX20" fmla="*/ 8130845 w 10424160"/>
              <a:gd name="csY20" fmla="*/ 18288 h 18288"/>
              <a:gd name="csX21" fmla="*/ 7644384 w 10424160"/>
              <a:gd name="csY21" fmla="*/ 18288 h 18288"/>
              <a:gd name="csX22" fmla="*/ 6740957 w 10424160"/>
              <a:gd name="csY22" fmla="*/ 18288 h 18288"/>
              <a:gd name="csX23" fmla="*/ 6046013 w 10424160"/>
              <a:gd name="csY23" fmla="*/ 18288 h 18288"/>
              <a:gd name="csX24" fmla="*/ 5663794 w 10424160"/>
              <a:gd name="csY24" fmla="*/ 18288 h 18288"/>
              <a:gd name="csX25" fmla="*/ 4968850 w 10424160"/>
              <a:gd name="csY25" fmla="*/ 18288 h 18288"/>
              <a:gd name="csX26" fmla="*/ 4378147 w 10424160"/>
              <a:gd name="csY26" fmla="*/ 18288 h 18288"/>
              <a:gd name="csX27" fmla="*/ 3787445 w 10424160"/>
              <a:gd name="csY27" fmla="*/ 18288 h 18288"/>
              <a:gd name="csX28" fmla="*/ 3196742 w 10424160"/>
              <a:gd name="csY28" fmla="*/ 18288 h 18288"/>
              <a:gd name="csX29" fmla="*/ 2606040 w 10424160"/>
              <a:gd name="csY29" fmla="*/ 18288 h 18288"/>
              <a:gd name="csX30" fmla="*/ 1806854 w 10424160"/>
              <a:gd name="csY30" fmla="*/ 18288 h 18288"/>
              <a:gd name="csX31" fmla="*/ 1111910 w 10424160"/>
              <a:gd name="csY31" fmla="*/ 18288 h 18288"/>
              <a:gd name="csX32" fmla="*/ 729691 w 10424160"/>
              <a:gd name="csY32" fmla="*/ 18288 h 18288"/>
              <a:gd name="csX33" fmla="*/ 0 w 10424160"/>
              <a:gd name="csY33" fmla="*/ 18288 h 18288"/>
              <a:gd name="csX34" fmla="*/ 0 w 10424160"/>
              <a:gd name="csY34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20297253-6DEA-612A-F28B-741AD7C9A1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6966619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3099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C2E32-D917-1ACA-49BA-3D2991628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endParaRPr lang="en-ZA" sz="2200" dirty="0"/>
          </a:p>
          <a:p>
            <a:pPr marL="0" indent="0" algn="ctr">
              <a:lnSpc>
                <a:spcPct val="300000"/>
              </a:lnSpc>
              <a:buNone/>
            </a:pPr>
            <a:r>
              <a:rPr lang="en-ZA" dirty="0"/>
              <a:t>Before CCT, fraud is discovered after payout.</a:t>
            </a:r>
            <a:endParaRPr lang="en-US" dirty="0"/>
          </a:p>
          <a:p>
            <a:pPr marL="457200" lvl="1" indent="0" algn="ctr">
              <a:buNone/>
            </a:pPr>
            <a:r>
              <a:rPr lang="en-ZA" sz="2800" dirty="0"/>
              <a:t>		After CCT, fraud is prevented before payout.</a:t>
            </a:r>
            <a:endParaRPr lang="en-GB" sz="2800" dirty="0"/>
          </a:p>
          <a:p>
            <a:pPr marL="457200" lvl="1" indent="0">
              <a:buNone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88682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DB73AA-4BDB-CB50-2ECE-B8C1B122C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ZA" sz="5400" b="1"/>
              <a:t>The Problem</a:t>
            </a:r>
            <a:br>
              <a:rPr lang="en-ZA" sz="5400"/>
            </a:br>
            <a:endParaRPr lang="en-US" sz="540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sX0" fmla="*/ 0 w 4480560"/>
              <a:gd name="csY0" fmla="*/ 0 h 18288"/>
              <a:gd name="csX1" fmla="*/ 595274 w 4480560"/>
              <a:gd name="csY1" fmla="*/ 0 h 18288"/>
              <a:gd name="csX2" fmla="*/ 1100938 w 4480560"/>
              <a:gd name="csY2" fmla="*/ 0 h 18288"/>
              <a:gd name="csX3" fmla="*/ 1651406 w 4480560"/>
              <a:gd name="csY3" fmla="*/ 0 h 18288"/>
              <a:gd name="csX4" fmla="*/ 2336292 w 4480560"/>
              <a:gd name="csY4" fmla="*/ 0 h 18288"/>
              <a:gd name="csX5" fmla="*/ 2931566 w 4480560"/>
              <a:gd name="csY5" fmla="*/ 0 h 18288"/>
              <a:gd name="csX6" fmla="*/ 3482035 w 4480560"/>
              <a:gd name="csY6" fmla="*/ 0 h 18288"/>
              <a:gd name="csX7" fmla="*/ 4480560 w 4480560"/>
              <a:gd name="csY7" fmla="*/ 0 h 18288"/>
              <a:gd name="csX8" fmla="*/ 4480560 w 4480560"/>
              <a:gd name="csY8" fmla="*/ 18288 h 18288"/>
              <a:gd name="csX9" fmla="*/ 3840480 w 4480560"/>
              <a:gd name="csY9" fmla="*/ 18288 h 18288"/>
              <a:gd name="csX10" fmla="*/ 3290011 w 4480560"/>
              <a:gd name="csY10" fmla="*/ 18288 h 18288"/>
              <a:gd name="csX11" fmla="*/ 2560320 w 4480560"/>
              <a:gd name="csY11" fmla="*/ 18288 h 18288"/>
              <a:gd name="csX12" fmla="*/ 1965046 w 4480560"/>
              <a:gd name="csY12" fmla="*/ 18288 h 18288"/>
              <a:gd name="csX13" fmla="*/ 1459382 w 4480560"/>
              <a:gd name="csY13" fmla="*/ 18288 h 18288"/>
              <a:gd name="csX14" fmla="*/ 774497 w 4480560"/>
              <a:gd name="csY14" fmla="*/ 18288 h 18288"/>
              <a:gd name="csX15" fmla="*/ 0 w 4480560"/>
              <a:gd name="csY15" fmla="*/ 18288 h 18288"/>
              <a:gd name="csX16" fmla="*/ 0 w 4480560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0BCE7-F10D-6BAA-3D56-E159C82C7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ZA" sz="2200" b="1"/>
              <a:t>Fragmented Claims Create Invisible Fraud</a:t>
            </a:r>
          </a:p>
          <a:p>
            <a:r>
              <a:rPr lang="en-ZA" sz="2200"/>
              <a:t>Insurers operate in silos</a:t>
            </a:r>
          </a:p>
          <a:p>
            <a:r>
              <a:rPr lang="en-ZA" sz="2200"/>
              <a:t>Devices move between insurers with no shared memory</a:t>
            </a:r>
          </a:p>
          <a:p>
            <a:r>
              <a:rPr lang="en-ZA" sz="2200"/>
              <a:t>Duplicate claims are only discovered </a:t>
            </a:r>
            <a:r>
              <a:rPr lang="en-ZA" sz="2200" b="1"/>
              <a:t>after payout</a:t>
            </a:r>
            <a:r>
              <a:rPr lang="en-ZA" sz="2200"/>
              <a:t> (if ever)</a:t>
            </a:r>
          </a:p>
          <a:p>
            <a:r>
              <a:rPr lang="en-ZA" sz="2200"/>
              <a:t>Salvage recovery is slow, manual, and often skipped</a:t>
            </a:r>
            <a:endParaRPr lang="en-US" sz="2200"/>
          </a:p>
          <a:p>
            <a:pPr marL="0" indent="0">
              <a:buNone/>
            </a:pPr>
            <a:r>
              <a:rPr lang="en-ZA" sz="2200"/>
              <a:t>The same stolen device can be paid out multiple times across insurers.</a:t>
            </a:r>
          </a:p>
          <a:p>
            <a:pPr marL="0" indent="0">
              <a:buNone/>
            </a:pP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939028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721DB-8805-4EB2-7228-0B83A3773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ZA" sz="3600" b="1"/>
              <a:t>The Solution</a:t>
            </a:r>
            <a:br>
              <a:rPr lang="en-ZA" sz="3600" b="1"/>
            </a:br>
            <a:endParaRPr lang="en-US" sz="360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BED2C6A-7E98-1F62-02C2-DB1F02C41B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1" b="44201"/>
          <a:stretch>
            <a:fillRect/>
          </a:stretch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2129E-B24E-F9F0-828E-696A853DB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ZA" sz="1300"/>
              <a:t>Claims Centre of Truth (CCT)</a:t>
            </a:r>
          </a:p>
          <a:p>
            <a:pPr marL="0" indent="0">
              <a:buNone/>
            </a:pPr>
            <a:endParaRPr lang="en-ZA" sz="1300"/>
          </a:p>
          <a:p>
            <a:r>
              <a:rPr lang="en-ZA" sz="1300"/>
              <a:t>A shared, device-centric claims memory</a:t>
            </a:r>
          </a:p>
          <a:p>
            <a:r>
              <a:rPr lang="en-ZA" sz="1300"/>
              <a:t>Anchored on IMEI and serial number</a:t>
            </a:r>
          </a:p>
          <a:p>
            <a:r>
              <a:rPr lang="en-ZA" sz="1300"/>
              <a:t>Append-only, auditable, POPIA-safe</a:t>
            </a:r>
          </a:p>
          <a:p>
            <a:r>
              <a:rPr lang="en-ZA" sz="1300"/>
              <a:t>Real-time duplicate detection before payout</a:t>
            </a:r>
          </a:p>
          <a:p>
            <a:endParaRPr lang="en-ZA" sz="1300"/>
          </a:p>
          <a:p>
            <a:pPr marL="0" indent="0">
              <a:buNone/>
            </a:pPr>
            <a:r>
              <a:rPr lang="en-ZA" sz="1300"/>
              <a:t>Fraud is stopped </a:t>
            </a:r>
            <a:r>
              <a:rPr lang="en-ZA" sz="1300" b="1"/>
              <a:t>before money leaves the system</a:t>
            </a:r>
            <a:r>
              <a:rPr lang="en-ZA" sz="1300"/>
              <a:t>.</a:t>
            </a:r>
          </a:p>
          <a:p>
            <a:endParaRPr lang="en-ZA" sz="1300"/>
          </a:p>
          <a:p>
            <a:pPr marL="0" indent="0">
              <a:buNone/>
            </a:pPr>
            <a:endParaRPr lang="en-ZA" sz="1300"/>
          </a:p>
          <a:p>
            <a:pPr marL="0" indent="0">
              <a:buNone/>
            </a:pPr>
            <a:endParaRPr lang="en-US" sz="1300"/>
          </a:p>
        </p:txBody>
      </p:sp>
    </p:spTree>
    <p:extLst>
      <p:ext uri="{BB962C8B-B14F-4D97-AF65-F5344CB8AC3E}">
        <p14:creationId xmlns:p14="http://schemas.microsoft.com/office/powerpoint/2010/main" val="426347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0E7D0F-C5FC-5B2E-D234-647FCB7D5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ZA" sz="5400" b="1"/>
              <a:t>How It Works</a:t>
            </a:r>
            <a:br>
              <a:rPr lang="en-ZA" sz="5400" b="1"/>
            </a:br>
            <a:endParaRPr lang="en-US" sz="5400"/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sX0" fmla="*/ 0 w 4480560"/>
              <a:gd name="csY0" fmla="*/ 0 h 18288"/>
              <a:gd name="csX1" fmla="*/ 595274 w 4480560"/>
              <a:gd name="csY1" fmla="*/ 0 h 18288"/>
              <a:gd name="csX2" fmla="*/ 1100938 w 4480560"/>
              <a:gd name="csY2" fmla="*/ 0 h 18288"/>
              <a:gd name="csX3" fmla="*/ 1651406 w 4480560"/>
              <a:gd name="csY3" fmla="*/ 0 h 18288"/>
              <a:gd name="csX4" fmla="*/ 2336292 w 4480560"/>
              <a:gd name="csY4" fmla="*/ 0 h 18288"/>
              <a:gd name="csX5" fmla="*/ 2931566 w 4480560"/>
              <a:gd name="csY5" fmla="*/ 0 h 18288"/>
              <a:gd name="csX6" fmla="*/ 3482035 w 4480560"/>
              <a:gd name="csY6" fmla="*/ 0 h 18288"/>
              <a:gd name="csX7" fmla="*/ 4480560 w 4480560"/>
              <a:gd name="csY7" fmla="*/ 0 h 18288"/>
              <a:gd name="csX8" fmla="*/ 4480560 w 4480560"/>
              <a:gd name="csY8" fmla="*/ 18288 h 18288"/>
              <a:gd name="csX9" fmla="*/ 3840480 w 4480560"/>
              <a:gd name="csY9" fmla="*/ 18288 h 18288"/>
              <a:gd name="csX10" fmla="*/ 3290011 w 4480560"/>
              <a:gd name="csY10" fmla="*/ 18288 h 18288"/>
              <a:gd name="csX11" fmla="*/ 2560320 w 4480560"/>
              <a:gd name="csY11" fmla="*/ 18288 h 18288"/>
              <a:gd name="csX12" fmla="*/ 1965046 w 4480560"/>
              <a:gd name="csY12" fmla="*/ 18288 h 18288"/>
              <a:gd name="csX13" fmla="*/ 1459382 w 4480560"/>
              <a:gd name="csY13" fmla="*/ 18288 h 18288"/>
              <a:gd name="csX14" fmla="*/ 774497 w 4480560"/>
              <a:gd name="csY14" fmla="*/ 18288 h 18288"/>
              <a:gd name="csX15" fmla="*/ 0 w 4480560"/>
              <a:gd name="csY15" fmla="*/ 18288 h 18288"/>
              <a:gd name="csX16" fmla="*/ 0 w 4480560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ED7B0-59BA-E8B1-0B18-11F2296A2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r>
              <a:rPr lang="en-ZA" sz="2200"/>
              <a:t>Insurer submits claim outcome event</a:t>
            </a:r>
          </a:p>
          <a:p>
            <a:r>
              <a:rPr lang="en-ZA" sz="2200"/>
              <a:t>CCT records immutable device history</a:t>
            </a:r>
          </a:p>
          <a:p>
            <a:r>
              <a:rPr lang="en-ZA" sz="2200"/>
              <a:t>Future claims are checked instantly</a:t>
            </a:r>
          </a:p>
          <a:p>
            <a:r>
              <a:rPr lang="en-ZA" sz="2200"/>
              <a:t>Duplicates trigger risk signals</a:t>
            </a:r>
          </a:p>
          <a:p>
            <a:r>
              <a:rPr lang="en-ZA" sz="2200"/>
              <a:t>High-risk cases open investigations</a:t>
            </a:r>
          </a:p>
          <a:p>
            <a:pPr marL="0" indent="0">
              <a:buNone/>
            </a:pPr>
            <a:endParaRPr lang="en-US" sz="2200"/>
          </a:p>
          <a:p>
            <a:pPr marL="0" indent="0">
              <a:buNone/>
            </a:pPr>
            <a:r>
              <a:rPr lang="en-ZA" sz="2200"/>
              <a:t>CCT turns claims history into preventative intelligence.</a:t>
            </a:r>
          </a:p>
          <a:p>
            <a:pPr marL="0" indent="0">
              <a:buNone/>
            </a:pP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4087180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8F84DF-9CAB-7DF0-91E6-0B82FD57E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ZA" sz="3800" b="1"/>
              <a:t>Live Demo: New Claim</a:t>
            </a:r>
            <a:br>
              <a:rPr lang="en-ZA" sz="3800" b="1"/>
            </a:br>
            <a:endParaRPr lang="en-US" sz="3800"/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C0032-91AD-7E1D-347F-C9F89C215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ZA" sz="2000" dirty="0"/>
              <a:t>Claim submitted using serial number</a:t>
            </a:r>
          </a:p>
          <a:p>
            <a:r>
              <a:rPr lang="en-ZA" sz="2000" dirty="0"/>
              <a:t>Device auto-registered if new</a:t>
            </a:r>
          </a:p>
          <a:p>
            <a:r>
              <a:rPr lang="en-ZA" sz="2000" dirty="0"/>
              <a:t>System checks prior history across insurers</a:t>
            </a:r>
            <a:br>
              <a:rPr lang="en-ZA" sz="2000" dirty="0"/>
            </a:br>
            <a:endParaRPr lang="en-ZA" sz="2000" dirty="0"/>
          </a:p>
          <a:p>
            <a:r>
              <a:rPr lang="en-ZA" sz="2000" b="1" dirty="0"/>
              <a:t>What the audience sees:</a:t>
            </a:r>
            <a:endParaRPr lang="en-ZA" sz="2000" dirty="0"/>
          </a:p>
          <a:p>
            <a:r>
              <a:rPr lang="en-ZA" sz="2000" dirty="0"/>
              <a:t>“This happens before payout.”</a:t>
            </a:r>
          </a:p>
          <a:p>
            <a:endParaRPr lang="en-US" sz="2000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4F170E8-518E-BF70-49E2-E280DD7A5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521848"/>
            <a:ext cx="6903720" cy="381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303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818947-5942-AEC3-BC9E-87706C790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ZA" sz="3800" b="1"/>
              <a:t>Duplicate Detected</a:t>
            </a:r>
            <a:br>
              <a:rPr lang="en-ZA" sz="3800" b="1"/>
            </a:br>
            <a:endParaRPr lang="en-US" sz="3800"/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sX0" fmla="*/ 0 w 3255095"/>
              <a:gd name="csY0" fmla="*/ 0 h 18288"/>
              <a:gd name="csX1" fmla="*/ 618468 w 3255095"/>
              <a:gd name="csY1" fmla="*/ 0 h 18288"/>
              <a:gd name="csX2" fmla="*/ 1269487 w 3255095"/>
              <a:gd name="csY2" fmla="*/ 0 h 18288"/>
              <a:gd name="csX3" fmla="*/ 1953057 w 3255095"/>
              <a:gd name="csY3" fmla="*/ 0 h 18288"/>
              <a:gd name="csX4" fmla="*/ 2636627 w 3255095"/>
              <a:gd name="csY4" fmla="*/ 0 h 18288"/>
              <a:gd name="csX5" fmla="*/ 3255095 w 3255095"/>
              <a:gd name="csY5" fmla="*/ 0 h 18288"/>
              <a:gd name="csX6" fmla="*/ 3255095 w 3255095"/>
              <a:gd name="csY6" fmla="*/ 18288 h 18288"/>
              <a:gd name="csX7" fmla="*/ 2538974 w 3255095"/>
              <a:gd name="csY7" fmla="*/ 18288 h 18288"/>
              <a:gd name="csX8" fmla="*/ 1822853 w 3255095"/>
              <a:gd name="csY8" fmla="*/ 18288 h 18288"/>
              <a:gd name="csX9" fmla="*/ 1171834 w 3255095"/>
              <a:gd name="csY9" fmla="*/ 18288 h 18288"/>
              <a:gd name="csX10" fmla="*/ 0 w 3255095"/>
              <a:gd name="csY10" fmla="*/ 18288 h 18288"/>
              <a:gd name="csX11" fmla="*/ 0 w 3255095"/>
              <a:gd name="csY11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05802-33F4-7706-69AA-5617888A9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ZA" sz="1700"/>
              <a:t>Prior claim found for same device</a:t>
            </a:r>
          </a:p>
          <a:p>
            <a:r>
              <a:rPr lang="en-ZA" sz="1700"/>
              <a:t>Claim is auto-flagged</a:t>
            </a:r>
          </a:p>
          <a:p>
            <a:r>
              <a:rPr lang="en-ZA" sz="1700"/>
              <a:t>Risk signal raised</a:t>
            </a:r>
          </a:p>
          <a:p>
            <a:r>
              <a:rPr lang="en-ZA" sz="1700"/>
              <a:t>Claim can be rejected instantly</a:t>
            </a:r>
          </a:p>
          <a:p>
            <a:pPr marL="0" indent="0">
              <a:buNone/>
            </a:pPr>
            <a:br>
              <a:rPr lang="en-ZA" sz="1700"/>
            </a:br>
            <a:endParaRPr lang="en-ZA" sz="1700"/>
          </a:p>
          <a:p>
            <a:pPr marL="0" indent="0">
              <a:buNone/>
            </a:pPr>
            <a:r>
              <a:rPr lang="en-ZA" sz="1700"/>
              <a:t>Key Line:</a:t>
            </a:r>
          </a:p>
          <a:p>
            <a:r>
              <a:rPr lang="en-ZA" sz="1700"/>
              <a:t>This is the exact moment fraud is prevented.</a:t>
            </a:r>
          </a:p>
          <a:p>
            <a:endParaRPr lang="en-US" sz="170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6730F7A-2ADA-2C62-1505-4206A4B9B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495959"/>
            <a:ext cx="6903720" cy="3866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708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7094CC-B6A3-59DA-195D-BEF2BB5F9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ZA" sz="5400" b="1"/>
              <a:t>Investigation Workflow</a:t>
            </a:r>
            <a:br>
              <a:rPr lang="en-ZA" sz="5400" b="1"/>
            </a:br>
            <a:endParaRPr lang="en-US" sz="5400"/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sX0" fmla="*/ 0 w 4243589"/>
              <a:gd name="csY0" fmla="*/ 0 h 18288"/>
              <a:gd name="csX1" fmla="*/ 478919 w 4243589"/>
              <a:gd name="csY1" fmla="*/ 0 h 18288"/>
              <a:gd name="csX2" fmla="*/ 957839 w 4243589"/>
              <a:gd name="csY2" fmla="*/ 0 h 18288"/>
              <a:gd name="csX3" fmla="*/ 1521630 w 4243589"/>
              <a:gd name="csY3" fmla="*/ 0 h 18288"/>
              <a:gd name="csX4" fmla="*/ 2212729 w 4243589"/>
              <a:gd name="csY4" fmla="*/ 0 h 18288"/>
              <a:gd name="csX5" fmla="*/ 2734084 w 4243589"/>
              <a:gd name="csY5" fmla="*/ 0 h 18288"/>
              <a:gd name="csX6" fmla="*/ 3255439 w 4243589"/>
              <a:gd name="csY6" fmla="*/ 0 h 18288"/>
              <a:gd name="csX7" fmla="*/ 4243589 w 4243589"/>
              <a:gd name="csY7" fmla="*/ 0 h 18288"/>
              <a:gd name="csX8" fmla="*/ 4243589 w 4243589"/>
              <a:gd name="csY8" fmla="*/ 18288 h 18288"/>
              <a:gd name="csX9" fmla="*/ 3594926 w 4243589"/>
              <a:gd name="csY9" fmla="*/ 18288 h 18288"/>
              <a:gd name="csX10" fmla="*/ 3073571 w 4243589"/>
              <a:gd name="csY10" fmla="*/ 18288 h 18288"/>
              <a:gd name="csX11" fmla="*/ 2552216 w 4243589"/>
              <a:gd name="csY11" fmla="*/ 18288 h 18288"/>
              <a:gd name="csX12" fmla="*/ 1903553 w 4243589"/>
              <a:gd name="csY12" fmla="*/ 18288 h 18288"/>
              <a:gd name="csX13" fmla="*/ 1212454 w 4243589"/>
              <a:gd name="csY13" fmla="*/ 18288 h 18288"/>
              <a:gd name="csX14" fmla="*/ 733535 w 4243589"/>
              <a:gd name="csY14" fmla="*/ 18288 h 18288"/>
              <a:gd name="csX15" fmla="*/ 0 w 4243589"/>
              <a:gd name="csY15" fmla="*/ 18288 h 18288"/>
              <a:gd name="csX16" fmla="*/ 0 w 4243589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E54B9-A927-40A9-6B5B-B3711F622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ZA" sz="2200"/>
              <a:t>High-risk signals open cases automatically</a:t>
            </a:r>
          </a:p>
          <a:p>
            <a:r>
              <a:rPr lang="en-ZA" sz="2200"/>
              <a:t>Cases are assigned and prioritised</a:t>
            </a:r>
          </a:p>
          <a:p>
            <a:r>
              <a:rPr lang="en-ZA" sz="2200"/>
              <a:t>Full device and claim history visible in one view</a:t>
            </a:r>
            <a:br>
              <a:rPr lang="en-ZA" sz="2200"/>
            </a:br>
            <a:endParaRPr lang="en-ZA" sz="2200"/>
          </a:p>
          <a:p>
            <a:pPr marL="0" indent="0">
              <a:buNone/>
            </a:pPr>
            <a:r>
              <a:rPr lang="en-ZA" sz="2200" b="1"/>
              <a:t>Benefit:</a:t>
            </a:r>
            <a:endParaRPr lang="en-ZA" sz="2200"/>
          </a:p>
          <a:p>
            <a:r>
              <a:rPr lang="en-ZA" sz="2200"/>
              <a:t>Investigators focus only on cases that matter.</a:t>
            </a:r>
          </a:p>
          <a:p>
            <a:pPr marL="0" indent="0">
              <a:buNone/>
            </a:pPr>
            <a:endParaRPr lang="en-US" sz="220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EA290ED-B9CB-F6A6-4973-8A4EB77B6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920187"/>
            <a:ext cx="4014216" cy="2247960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7D327B6-7C76-A225-9C52-78F0E8917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9991" y="4079193"/>
            <a:ext cx="3903626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261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8399A-123F-242D-9083-D53D23CCF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ZA" sz="4800" b="1"/>
              <a:t>Audited Closure</a:t>
            </a:r>
            <a:endParaRPr lang="en-US" sz="4800"/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sX0" fmla="*/ 0 w 1554480"/>
              <a:gd name="csY0" fmla="*/ 0 h 18288"/>
              <a:gd name="csX1" fmla="*/ 549250 w 1554480"/>
              <a:gd name="csY1" fmla="*/ 0 h 18288"/>
              <a:gd name="csX2" fmla="*/ 1082954 w 1554480"/>
              <a:gd name="csY2" fmla="*/ 0 h 18288"/>
              <a:gd name="csX3" fmla="*/ 1554480 w 1554480"/>
              <a:gd name="csY3" fmla="*/ 0 h 18288"/>
              <a:gd name="csX4" fmla="*/ 1554480 w 1554480"/>
              <a:gd name="csY4" fmla="*/ 18288 h 18288"/>
              <a:gd name="csX5" fmla="*/ 1067410 w 1554480"/>
              <a:gd name="csY5" fmla="*/ 18288 h 18288"/>
              <a:gd name="csX6" fmla="*/ 549250 w 1554480"/>
              <a:gd name="csY6" fmla="*/ 18288 h 18288"/>
              <a:gd name="csX7" fmla="*/ 0 w 1554480"/>
              <a:gd name="csY7" fmla="*/ 18288 h 18288"/>
              <a:gd name="csX8" fmla="*/ 0 w 1554480"/>
              <a:gd name="csY8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3047F-C7D9-0013-7D59-2311206250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ZA" sz="1500"/>
              <a:t>Case closed with justification</a:t>
            </a:r>
          </a:p>
          <a:p>
            <a:r>
              <a:rPr lang="en-ZA" sz="1500"/>
              <a:t>Decision is immutable</a:t>
            </a:r>
          </a:p>
          <a:p>
            <a:r>
              <a:rPr lang="en-ZA" sz="1500"/>
              <a:t>Full audit trail recorded</a:t>
            </a:r>
            <a:br>
              <a:rPr lang="en-ZA" sz="1500"/>
            </a:br>
            <a:endParaRPr lang="en-ZA" sz="1500"/>
          </a:p>
          <a:p>
            <a:pPr marL="0" indent="0">
              <a:buNone/>
            </a:pPr>
            <a:r>
              <a:rPr lang="en-ZA" sz="1500" b="1"/>
              <a:t>Why it matters:</a:t>
            </a:r>
            <a:endParaRPr lang="en-ZA" sz="1500"/>
          </a:p>
          <a:p>
            <a:r>
              <a:rPr lang="en-ZA" sz="1500"/>
              <a:t>Every decision is defensible. Internally and externally.</a:t>
            </a:r>
          </a:p>
          <a:p>
            <a:endParaRPr lang="en-US" sz="150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26BD903-1834-BB41-FC92-9AF3029E8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44" y="2891532"/>
            <a:ext cx="5468112" cy="3034800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F2F5E4A-4EE0-FE4E-0571-56581CDD1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496" y="2898366"/>
            <a:ext cx="5468112" cy="302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649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49FE79-CAC2-8683-D999-3EA4C92E6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ZA" sz="4800" b="1"/>
              <a:t>The Result</a:t>
            </a:r>
            <a:br>
              <a:rPr lang="en-ZA" sz="4800" b="1"/>
            </a:br>
            <a:endParaRPr lang="en-US" sz="4800"/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sX0" fmla="*/ 0 w 1554480"/>
              <a:gd name="csY0" fmla="*/ 0 h 18288"/>
              <a:gd name="csX1" fmla="*/ 549250 w 1554480"/>
              <a:gd name="csY1" fmla="*/ 0 h 18288"/>
              <a:gd name="csX2" fmla="*/ 1082954 w 1554480"/>
              <a:gd name="csY2" fmla="*/ 0 h 18288"/>
              <a:gd name="csX3" fmla="*/ 1554480 w 1554480"/>
              <a:gd name="csY3" fmla="*/ 0 h 18288"/>
              <a:gd name="csX4" fmla="*/ 1554480 w 1554480"/>
              <a:gd name="csY4" fmla="*/ 18288 h 18288"/>
              <a:gd name="csX5" fmla="*/ 1067410 w 1554480"/>
              <a:gd name="csY5" fmla="*/ 18288 h 18288"/>
              <a:gd name="csX6" fmla="*/ 549250 w 1554480"/>
              <a:gd name="csY6" fmla="*/ 18288 h 18288"/>
              <a:gd name="csX7" fmla="*/ 0 w 1554480"/>
              <a:gd name="csY7" fmla="*/ 18288 h 18288"/>
              <a:gd name="csX8" fmla="*/ 0 w 1554480"/>
              <a:gd name="csY8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FACAB-CBA0-C968-6A64-06D36A3C3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ZA" sz="900"/>
              <a:t>Duplicate claims prevented</a:t>
            </a:r>
          </a:p>
          <a:p>
            <a:r>
              <a:rPr lang="en-ZA" sz="900"/>
              <a:t>Faster investigations</a:t>
            </a:r>
          </a:p>
          <a:p>
            <a:r>
              <a:rPr lang="en-ZA" sz="900"/>
              <a:t>Shared industry intelligence</a:t>
            </a:r>
          </a:p>
          <a:p>
            <a:r>
              <a:rPr lang="en-ZA" sz="900"/>
              <a:t>Measurable fraud reduction</a:t>
            </a:r>
          </a:p>
          <a:p>
            <a:pPr marL="0" indent="0">
              <a:buNone/>
            </a:pPr>
            <a:br>
              <a:rPr lang="en-ZA" sz="900"/>
            </a:br>
            <a:endParaRPr lang="en-ZA" sz="900"/>
          </a:p>
          <a:p>
            <a:r>
              <a:rPr lang="en-ZA" sz="900" b="1"/>
              <a:t>Closing Line:</a:t>
            </a:r>
            <a:endParaRPr lang="en-ZA" sz="900"/>
          </a:p>
          <a:p>
            <a:r>
              <a:rPr lang="en-ZA" sz="900"/>
              <a:t>CCT doesn’t replace insurers, it strengthens them.</a:t>
            </a:r>
          </a:p>
          <a:p>
            <a:endParaRPr lang="en-US" sz="90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FF03D39-F9F8-9187-FFBA-8DB56B804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44" y="2884696"/>
            <a:ext cx="5468112" cy="3048472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0153BA0-5EED-57B7-9B0A-D186C9570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496" y="2898366"/>
            <a:ext cx="5468112" cy="302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181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445</Words>
  <Application>Microsoft Macintosh PowerPoint</Application>
  <PresentationFormat>Widescreen</PresentationFormat>
  <Paragraphs>93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Claims Centre of Truth </vt:lpstr>
      <vt:lpstr>The Problem </vt:lpstr>
      <vt:lpstr>The Solution </vt:lpstr>
      <vt:lpstr>How It Works </vt:lpstr>
      <vt:lpstr>Live Demo: New Claim </vt:lpstr>
      <vt:lpstr>Duplicate Detected </vt:lpstr>
      <vt:lpstr>Investigation Workflow </vt:lpstr>
      <vt:lpstr>Audited Closure</vt:lpstr>
      <vt:lpstr>The Result </vt:lpstr>
      <vt:lpstr>Before CCT </vt:lpstr>
      <vt:lpstr>After CCT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Koketso Mathepe</dc:creator>
  <cp:lastModifiedBy>Koketso Mathepe</cp:lastModifiedBy>
  <cp:revision>1</cp:revision>
  <dcterms:created xsi:type="dcterms:W3CDTF">2026-02-09T14:40:00Z</dcterms:created>
  <dcterms:modified xsi:type="dcterms:W3CDTF">2026-02-09T16:47:33Z</dcterms:modified>
</cp:coreProperties>
</file>

<file path=docProps/thumbnail.jpeg>
</file>